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5" autoAdjust="0"/>
    <p:restoredTop sz="94599" autoAdjust="0"/>
  </p:normalViewPr>
  <p:slideViewPr>
    <p:cSldViewPr>
      <p:cViewPr>
        <p:scale>
          <a:sx n="96" d="100"/>
          <a:sy n="96" d="100"/>
        </p:scale>
        <p:origin x="-276" y="216"/>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smtClean="0">
              <a:latin typeface="Constantia (Body)"/>
            </a:rPr>
            <a:t>Except pin code all the columns are object data types. Pin code is integer data type</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smtClean="0">
              <a:latin typeface="Constantia (Body)"/>
            </a:rPr>
            <a:t>Except pin code all the columns are object data types. Pin code is integer data type</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4/8/2022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4/8/2022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7950"/>
            <a:ext cx="476126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925"/>
            <a:ext cx="12191998"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1089200" y="1730403"/>
            <a:ext cx="7529536"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615949" y="2470926"/>
            <a:ext cx="8679247"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441" y="274639"/>
            <a:ext cx="802431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36636D-D922-432D-A958-524484B5923D}"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1998"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2647950"/>
            <a:ext cx="4761260"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1092247" y="1726738"/>
            <a:ext cx="7532694"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621114" y="2468304"/>
            <a:ext cx="8678443"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6994" y="1097280"/>
            <a:ext cx="4266089"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5056" y="1097280"/>
            <a:ext cx="4266089"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6994" y="1097280"/>
            <a:ext cx="4266089"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1091915" y="1701848"/>
            <a:ext cx="4266089"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5056" y="1097280"/>
            <a:ext cx="4266089"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6265056" y="1701848"/>
            <a:ext cx="4266089"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36636D-D922-432D-A958-524484B5923D}" type="datetimeFigureOut">
              <a:rPr lang="en-US" smtClean="0"/>
              <a:pPr/>
              <a:t>4/8/2022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4/8/2022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7950"/>
            <a:ext cx="476126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719511" y="-1719509"/>
            <a:ext cx="6858000" cy="1029702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1046301" y="1576104"/>
            <a:ext cx="694763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6331087" y="2618913"/>
            <a:ext cx="5075717"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730154" y="2253385"/>
            <a:ext cx="7724335"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4/8/2022</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4396" y="0"/>
            <a:ext cx="9484429"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2647950"/>
            <a:ext cx="476126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5048250"/>
            <a:ext cx="4761260"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94696" y="1717501"/>
            <a:ext cx="7313295"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524242" y="2180529"/>
            <a:ext cx="8126610"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0633"/>
            <a:ext cx="4764435"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5051293"/>
            <a:ext cx="12191998"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96994" y="365760"/>
            <a:ext cx="10025309"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96994" y="1100629"/>
            <a:ext cx="10025309"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68154" y="5870448"/>
            <a:ext cx="2900940" cy="201168"/>
          </a:xfrm>
          <a:prstGeom prst="rect">
            <a:avLst/>
          </a:prstGeom>
        </p:spPr>
        <p:txBody>
          <a:bodyPr vert="horz" lIns="91440" tIns="45720" rIns="91440" bIns="45720" rtlCol="0" anchor="ctr"/>
          <a:lstStyle>
            <a:lvl1pPr algn="l">
              <a:defRPr sz="1200">
                <a:solidFill>
                  <a:srgbClr val="FFFFFF"/>
                </a:solidFill>
              </a:defRPr>
            </a:lvl1pPr>
          </a:lstStyle>
          <a:p>
            <a:fld id="{8E36636D-D922-432D-A958-524484B5923D}" type="datetimeFigureOut">
              <a:rPr lang="en-US" smtClean="0"/>
              <a:pPr/>
              <a:t>4/8/2022</a:t>
            </a:fld>
            <a:endParaRPr lang="en-US"/>
          </a:p>
        </p:txBody>
      </p:sp>
      <p:sp>
        <p:nvSpPr>
          <p:cNvPr id="5" name="Footer Placeholder 4"/>
          <p:cNvSpPr>
            <a:spLocks noGrp="1"/>
          </p:cNvSpPr>
          <p:nvPr>
            <p:ph type="ftr" sz="quarter" idx="3"/>
          </p:nvPr>
        </p:nvSpPr>
        <p:spPr>
          <a:xfrm>
            <a:off x="4688797" y="6285122"/>
            <a:ext cx="629756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11198467" y="6170822"/>
            <a:ext cx="670385"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DF28FB93-0A08-4E7D-8E63-9EFA29F1E09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3" y="2438402"/>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3" y="5715002"/>
            <a:ext cx="9429932" cy="991077"/>
          </a:xfrm>
        </p:spPr>
        <p:txBody>
          <a:bodyPr/>
          <a:lstStyle/>
          <a:p>
            <a:r>
              <a:rPr lang="en-US" dirty="0"/>
              <a:t>Prepared </a:t>
            </a:r>
            <a:r>
              <a:rPr lang="en-US" dirty="0" smtClean="0"/>
              <a:t>By </a:t>
            </a:r>
            <a:r>
              <a:rPr lang="en-US" dirty="0" err="1" smtClean="0"/>
              <a:t>brijesh</a:t>
            </a:r>
            <a:r>
              <a:rPr lang="en-US" dirty="0" smtClean="0"/>
              <a:t> </a:t>
            </a:r>
            <a:r>
              <a:rPr lang="en-US" dirty="0" err="1" smtClean="0"/>
              <a:t>kumar</a:t>
            </a:r>
            <a:endParaRPr lang="en-US"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xmlns="" id="{DF132E6B-034B-4861-85A5-FE16B1EBFAD0}"/>
              </a:ext>
            </a:extLst>
          </p:cNvPr>
          <p:cNvGraphicFramePr>
            <a:graphicFrameLocks noGrp="1"/>
          </p:cNvGraphicFramePr>
          <p:nvPr>
            <p:ph idx="1"/>
            <p:extLst>
              <p:ext uri="{D42A27DB-BD31-4B8C-83A1-F6EECF244321}">
                <p14:modId xmlns:p14="http://schemas.microsoft.com/office/powerpoint/2010/main" val="3564494073"/>
              </p:ext>
            </p:extLst>
          </p:nvPr>
        </p:nvGraphicFramePr>
        <p:xfrm>
          <a:off x="1219519" y="1836325"/>
          <a:ext cx="9750424" cy="338836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xmlns="" val="2127632986"/>
                    </a:ext>
                  </a:extLst>
                </a:gridCol>
                <a:gridCol w="7159624">
                  <a:extLst>
                    <a:ext uri="{9D8B030D-6E8A-4147-A177-3AD203B41FA5}">
                      <a16:colId xmlns:a16="http://schemas.microsoft.com/office/drawing/2014/main" xmlns=""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xmlns="" val="1016013338"/>
                  </a:ext>
                </a:extLst>
              </a:tr>
              <a:tr h="370840">
                <a:tc>
                  <a:txBody>
                    <a:bodyPr/>
                    <a:lstStyle/>
                    <a:p>
                      <a:r>
                        <a:rPr lang="en-US" dirty="0"/>
                        <a:t>Hardware</a:t>
                      </a:r>
                      <a:endParaRPr lang="en-IN" dirty="0"/>
                    </a:p>
                  </a:txBody>
                  <a:tcPr/>
                </a:tc>
                <a:tc>
                  <a:txBody>
                    <a:bodyPr/>
                    <a:lstStyle/>
                    <a:p>
                      <a:r>
                        <a:rPr lang="en-US" dirty="0"/>
                        <a:t>RAM: 8 GB</a:t>
                      </a:r>
                    </a:p>
                    <a:p>
                      <a:r>
                        <a:rPr lang="pt-BR" dirty="0" smtClean="0"/>
                        <a:t>Intel(R) Core(TM) i5-5200U CPU @ 2.20GHz   2.20 GHz</a:t>
                      </a:r>
                      <a:endParaRPr lang="en-IN" dirty="0"/>
                    </a:p>
                  </a:txBody>
                  <a:tcPr/>
                </a:tc>
                <a:extLst>
                  <a:ext uri="{0D108BD9-81ED-4DB2-BD59-A6C34878D82A}">
                    <a16:rowId xmlns:a16="http://schemas.microsoft.com/office/drawing/2014/main" xmlns=""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xmlns=""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3694411694"/>
                  </a:ext>
                </a:extLst>
              </a:tr>
            </a:tbl>
          </a:graphicData>
        </a:graphic>
      </p:graphicFrame>
      <p:pic>
        <p:nvPicPr>
          <p:cNvPr id="4" name="Picture 3">
            <a:extLst>
              <a:ext uri="{FF2B5EF4-FFF2-40B4-BE49-F238E27FC236}">
                <a16:creationId xmlns:a16="http://schemas.microsoft.com/office/drawing/2014/main" xmlns="" id="{AEA46CDB-B80C-4F3A-B988-C97C24D79DDB}"/>
              </a:ext>
            </a:extLst>
          </p:cNvPr>
          <p:cNvPicPr>
            <a:picLocks noChangeAspect="1"/>
          </p:cNvPicPr>
          <p:nvPr/>
        </p:nvPicPr>
        <p:blipFill>
          <a:blip r:embed="rId2"/>
          <a:stretch>
            <a:fillRect/>
          </a:stretch>
        </p:blipFill>
        <p:spPr>
          <a:xfrm>
            <a:off x="5637212" y="4037933"/>
            <a:ext cx="1213113" cy="457200"/>
          </a:xfrm>
          <a:prstGeom prst="rect">
            <a:avLst/>
          </a:prstGeom>
        </p:spPr>
      </p:pic>
      <p:pic>
        <p:nvPicPr>
          <p:cNvPr id="7" name="Picture 6">
            <a:extLst>
              <a:ext uri="{FF2B5EF4-FFF2-40B4-BE49-F238E27FC236}">
                <a16:creationId xmlns:a16="http://schemas.microsoft.com/office/drawing/2014/main" xmlns="" id="{2D3A0B24-A7DD-4564-AF29-5922CAB7C4BB}"/>
              </a:ext>
            </a:extLst>
          </p:cNvPr>
          <p:cNvPicPr>
            <a:picLocks noChangeAspect="1"/>
          </p:cNvPicPr>
          <p:nvPr/>
        </p:nvPicPr>
        <p:blipFill>
          <a:blip r:embed="rId3"/>
          <a:stretch>
            <a:fillRect/>
          </a:stretch>
        </p:blipFill>
        <p:spPr>
          <a:xfrm>
            <a:off x="1827212" y="4538392"/>
            <a:ext cx="1213113" cy="451434"/>
          </a:xfrm>
          <a:prstGeom prst="rect">
            <a:avLst/>
          </a:prstGeom>
        </p:spPr>
      </p:pic>
      <p:pic>
        <p:nvPicPr>
          <p:cNvPr id="12" name="Picture 11">
            <a:extLst>
              <a:ext uri="{FF2B5EF4-FFF2-40B4-BE49-F238E27FC236}">
                <a16:creationId xmlns:a16="http://schemas.microsoft.com/office/drawing/2014/main" xmlns="" id="{797AB01E-8495-49FB-9923-E65F89C84377}"/>
              </a:ext>
            </a:extLst>
          </p:cNvPr>
          <p:cNvPicPr>
            <a:picLocks noChangeAspect="1"/>
          </p:cNvPicPr>
          <p:nvPr/>
        </p:nvPicPr>
        <p:blipFill>
          <a:blip r:embed="rId4"/>
          <a:stretch>
            <a:fillRect/>
          </a:stretch>
        </p:blipFill>
        <p:spPr>
          <a:xfrm>
            <a:off x="6704012" y="4678208"/>
            <a:ext cx="1828800" cy="450955"/>
          </a:xfrm>
          <a:prstGeom prst="rect">
            <a:avLst/>
          </a:prstGeom>
        </p:spPr>
      </p:pic>
      <p:pic>
        <p:nvPicPr>
          <p:cNvPr id="14" name="Picture 13">
            <a:extLst>
              <a:ext uri="{FF2B5EF4-FFF2-40B4-BE49-F238E27FC236}">
                <a16:creationId xmlns:a16="http://schemas.microsoft.com/office/drawing/2014/main" xmlns="" id="{4D95E0F9-1C42-407C-9499-C855518E08E2}"/>
              </a:ext>
            </a:extLst>
          </p:cNvPr>
          <p:cNvPicPr>
            <a:picLocks noChangeAspect="1"/>
          </p:cNvPicPr>
          <p:nvPr/>
        </p:nvPicPr>
        <p:blipFill>
          <a:blip r:embed="rId5"/>
          <a:stretch>
            <a:fillRect/>
          </a:stretch>
        </p:blipFill>
        <p:spPr>
          <a:xfrm>
            <a:off x="9013082" y="4724401"/>
            <a:ext cx="1828800" cy="450955"/>
          </a:xfrm>
          <a:prstGeom prst="rect">
            <a:avLst/>
          </a:prstGeom>
        </p:spPr>
      </p:pic>
      <p:pic>
        <p:nvPicPr>
          <p:cNvPr id="16" name="Picture 15">
            <a:extLst>
              <a:ext uri="{FF2B5EF4-FFF2-40B4-BE49-F238E27FC236}">
                <a16:creationId xmlns:a16="http://schemas.microsoft.com/office/drawing/2014/main" xmlns="" id="{49E77B53-454D-4916-A279-77393E97F8AE}"/>
              </a:ext>
            </a:extLst>
          </p:cNvPr>
          <p:cNvPicPr>
            <a:picLocks noChangeAspect="1"/>
          </p:cNvPicPr>
          <p:nvPr/>
        </p:nvPicPr>
        <p:blipFill>
          <a:blip r:embed="rId6"/>
          <a:stretch>
            <a:fillRect/>
          </a:stretch>
        </p:blipFill>
        <p:spPr>
          <a:xfrm>
            <a:off x="9371012" y="2209800"/>
            <a:ext cx="1603277" cy="522294"/>
          </a:xfrm>
          <a:prstGeom prst="rect">
            <a:avLst/>
          </a:prstGeom>
        </p:spPr>
      </p:pic>
      <p:pic>
        <p:nvPicPr>
          <p:cNvPr id="18" name="Picture 17">
            <a:extLst>
              <a:ext uri="{FF2B5EF4-FFF2-40B4-BE49-F238E27FC236}">
                <a16:creationId xmlns:a16="http://schemas.microsoft.com/office/drawing/2014/main" xmlns="" id="{DEA3B50F-56F7-4DCA-A624-CFE9DF2B1874}"/>
              </a:ext>
            </a:extLst>
          </p:cNvPr>
          <p:cNvPicPr>
            <a:picLocks noChangeAspect="1"/>
          </p:cNvPicPr>
          <p:nvPr/>
        </p:nvPicPr>
        <p:blipFill>
          <a:blip r:embed="rId7"/>
          <a:stretch>
            <a:fillRect/>
          </a:stretch>
        </p:blipFill>
        <p:spPr>
          <a:xfrm>
            <a:off x="9050229" y="3048000"/>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xmlns="" id="{0356CE1A-4641-4EE9-9BEF-E9ACEFE95302}"/>
              </a:ext>
            </a:extLst>
          </p:cNvPr>
          <p:cNvGraphicFramePr>
            <a:graphicFrameLocks noGrp="1"/>
          </p:cNvGraphicFramePr>
          <p:nvPr>
            <p:extLst>
              <p:ext uri="{D42A27DB-BD31-4B8C-83A1-F6EECF244321}">
                <p14:modId xmlns:p14="http://schemas.microsoft.com/office/powerpoint/2010/main" val="6715959"/>
              </p:ext>
            </p:extLst>
          </p:nvPr>
        </p:nvGraphicFramePr>
        <p:xfrm>
          <a:off x="479426" y="1042195"/>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08769216-1E75-4A50-9D29-91553CA90E8D}"/>
              </a:ext>
            </a:extLst>
          </p:cNvPr>
          <p:cNvSpPr txBox="1"/>
          <p:nvPr/>
        </p:nvSpPr>
        <p:spPr>
          <a:xfrm>
            <a:off x="6246814" y="1568491"/>
            <a:ext cx="5105399"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a:t>
            </a:r>
            <a:r>
              <a:rPr lang="en-US" cap="none" dirty="0" smtClean="0">
                <a:latin typeface="Cambria" panose="02040503050406030204" pitchFamily="18" charset="0"/>
                <a:ea typeface="Cambria" panose="02040503050406030204" pitchFamily="18" charset="0"/>
              </a:rPr>
              <a:t>imported </a:t>
            </a:r>
            <a:r>
              <a:rPr lang="en-US" cap="none" dirty="0">
                <a:latin typeface="Cambria" panose="02040503050406030204" pitchFamily="18" charset="0"/>
                <a:ea typeface="Cambria" panose="02040503050406030204" pitchFamily="18" charset="0"/>
              </a:rPr>
              <a:t>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a:t>
            </a:r>
            <a:r>
              <a:rPr lang="en-US" cap="none" dirty="0" smtClean="0">
                <a:latin typeface="Cambria" panose="02040503050406030204" pitchFamily="18" charset="0"/>
                <a:ea typeface="Cambria" panose="02040503050406030204" pitchFamily="18" charset="0"/>
              </a:rPr>
              <a:t>checked </a:t>
            </a:r>
            <a:r>
              <a:rPr lang="en-US" cap="none" dirty="0">
                <a:latin typeface="Cambria" panose="02040503050406030204" pitchFamily="18" charset="0"/>
                <a:ea typeface="Cambria" panose="02040503050406030204" pitchFamily="18" charset="0"/>
              </a:rPr>
              <a:t>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smtClean="0">
                <a:latin typeface="Cambria" panose="02040503050406030204" pitchFamily="18" charset="0"/>
                <a:ea typeface="Cambria" panose="02040503050406030204" pitchFamily="18" charset="0"/>
              </a:rPr>
              <a:t>Checked for null values. We </a:t>
            </a:r>
            <a:r>
              <a:rPr lang="en-US" cap="none" dirty="0">
                <a:latin typeface="Cambria" panose="02040503050406030204" pitchFamily="18" charset="0"/>
                <a:ea typeface="Cambria" panose="02040503050406030204" pitchFamily="18" charset="0"/>
              </a:rPr>
              <a:t>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D3A05AA-E285-4693-98DD-5709286DB2B6}"/>
              </a:ext>
            </a:extLst>
          </p:cNvPr>
          <p:cNvSpPr>
            <a:spLocks noGrp="1"/>
          </p:cNvSpPr>
          <p:nvPr>
            <p:ph sz="half" idx="1"/>
          </p:nvPr>
        </p:nvSpPr>
        <p:spPr>
          <a:xfrm>
            <a:off x="1218883" y="1381977"/>
            <a:ext cx="4773956" cy="4168875"/>
          </a:xfrm>
        </p:spPr>
        <p:txBody>
          <a:bodyPr>
            <a:normAutofit/>
          </a:bodyPr>
          <a:lstStyle/>
          <a:p>
            <a:pPr marL="0" indent="0">
              <a:buNone/>
            </a:pPr>
            <a:r>
              <a:rPr lang="en-US" sz="1800" b="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1800" b="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1800" b="0" dirty="0">
                <a:latin typeface="Constantia (Body)"/>
                <a:cs typeface="Arial"/>
              </a:rPr>
              <a:t>Results indicate the e-retail success factors which are very much critical for customer satisfaction and retention.</a:t>
            </a:r>
            <a:endParaRPr lang="en-US" sz="1800" b="0" dirty="0">
              <a:latin typeface="Constantia (Body)"/>
              <a:ea typeface="+mj-lt"/>
              <a:cs typeface="+mj-lt"/>
            </a:endParaRPr>
          </a:p>
        </p:txBody>
      </p:sp>
      <p:sp>
        <p:nvSpPr>
          <p:cNvPr id="4" name="Content Placeholder 3">
            <a:extLst>
              <a:ext uri="{FF2B5EF4-FFF2-40B4-BE49-F238E27FC236}">
                <a16:creationId xmlns:a16="http://schemas.microsoft.com/office/drawing/2014/main" xmlns=""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sp>
        <p:nvSpPr>
          <p:cNvPr id="2" name="Title 1">
            <a:extLst>
              <a:ext uri="{FF2B5EF4-FFF2-40B4-BE49-F238E27FC236}">
                <a16:creationId xmlns:a16="http://schemas.microsoft.com/office/drawing/2014/main" xmlns="" id="{8D7F2879-46A6-48A6-92B1-2AD826D2F856}"/>
              </a:ext>
            </a:extLst>
          </p:cNvPr>
          <p:cNvSpPr>
            <a:spLocks noGrp="1"/>
          </p:cNvSpPr>
          <p:nvPr>
            <p:ph type="title"/>
          </p:nvPr>
        </p:nvSpPr>
        <p:spPr/>
        <p:txBody>
          <a:bodyPr/>
          <a:lstStyle/>
          <a:p>
            <a:r>
              <a:rPr lang="en-US" dirty="0"/>
              <a:t>Dataset Description</a:t>
            </a:r>
            <a:endParaRPr lang="en-IN" dirty="0"/>
          </a:p>
        </p:txBody>
      </p:sp>
      <p:pic>
        <p:nvPicPr>
          <p:cNvPr id="5" name="Picture 4" descr="Logo&#10;&#10;Description automatically generated">
            <a:extLst>
              <a:ext uri="{FF2B5EF4-FFF2-40B4-BE49-F238E27FC236}">
                <a16:creationId xmlns:a16="http://schemas.microsoft.com/office/drawing/2014/main" xmlns="" id="{CA0704B8-A0A2-4A79-9565-1C7498E2A8B6}"/>
              </a:ext>
            </a:extLst>
          </p:cNvPr>
          <p:cNvPicPr>
            <a:picLocks noChangeAspect="1"/>
          </p:cNvPicPr>
          <p:nvPr/>
        </p:nvPicPr>
        <p:blipFill>
          <a:blip r:embed="rId2"/>
          <a:stretch>
            <a:fillRect/>
          </a:stretch>
        </p:blipFill>
        <p:spPr>
          <a:xfrm>
            <a:off x="6668392" y="2744113"/>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xmlns="" id="{20AF891F-A40A-44B9-B157-4F2242B56CA5}"/>
              </a:ext>
            </a:extLst>
          </p:cNvPr>
          <p:cNvPicPr>
            <a:picLocks noChangeAspect="1"/>
          </p:cNvPicPr>
          <p:nvPr/>
        </p:nvPicPr>
        <p:blipFill>
          <a:blip r:embed="rId3"/>
          <a:stretch>
            <a:fillRect/>
          </a:stretch>
        </p:blipFill>
        <p:spPr>
          <a:xfrm>
            <a:off x="9086382" y="2720159"/>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xmlns="" id="{30644B5F-823D-4FCF-8AF4-EFEC0FB9CEF6}"/>
              </a:ext>
            </a:extLst>
          </p:cNvPr>
          <p:cNvPicPr>
            <a:picLocks noChangeAspect="1"/>
          </p:cNvPicPr>
          <p:nvPr/>
        </p:nvPicPr>
        <p:blipFill>
          <a:blip r:embed="rId4"/>
          <a:stretch>
            <a:fillRect/>
          </a:stretch>
        </p:blipFill>
        <p:spPr>
          <a:xfrm>
            <a:off x="9142413" y="3886886"/>
            <a:ext cx="1667436" cy="931075"/>
          </a:xfrm>
          <a:prstGeom prst="rect">
            <a:avLst/>
          </a:prstGeom>
        </p:spPr>
      </p:pic>
      <p:pic>
        <p:nvPicPr>
          <p:cNvPr id="10" name="Picture 9">
            <a:extLst>
              <a:ext uri="{FF2B5EF4-FFF2-40B4-BE49-F238E27FC236}">
                <a16:creationId xmlns:a16="http://schemas.microsoft.com/office/drawing/2014/main" xmlns=""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xmlns=""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xmlns="" id="{3DF2031A-238B-49A9-8ABB-8CBA0FD18DB7}"/>
              </a:ext>
            </a:extLst>
          </p:cNvPr>
          <p:cNvSpPr>
            <a:spLocks noGrp="1"/>
          </p:cNvSpPr>
          <p:nvPr>
            <p:ph idx="1"/>
          </p:nvPr>
        </p:nvSpPr>
        <p:spPr/>
        <p:txBody>
          <a:bodyPr>
            <a:normAutofit/>
          </a:bodyPr>
          <a:lstStyle/>
          <a:p>
            <a:pPr>
              <a:buFont typeface="Wingdings" panose="05000000000000000000" pitchFamily="2" charset="2"/>
              <a:buChar char="Ø"/>
            </a:pPr>
            <a:r>
              <a:rPr lang="en-US" dirty="0" smtClean="0"/>
              <a:t>Data </a:t>
            </a:r>
            <a:r>
              <a:rPr lang="en-US" dirty="0"/>
              <a:t>visualization is </a:t>
            </a:r>
            <a:r>
              <a:rPr lang="en-US" dirty="0" smtClean="0"/>
              <a:t>graphical </a:t>
            </a:r>
            <a:r>
              <a:rPr lang="en-US" dirty="0"/>
              <a:t>representation </a:t>
            </a:r>
            <a:r>
              <a:rPr lang="en-US" dirty="0" smtClean="0"/>
              <a:t>of the</a:t>
            </a:r>
            <a:r>
              <a:rPr lang="en-US" dirty="0" smtClean="0"/>
              <a:t> data that </a:t>
            </a:r>
            <a:r>
              <a:rPr lang="en-US" dirty="0"/>
              <a:t>contains the information and the data.</a:t>
            </a:r>
          </a:p>
          <a:p>
            <a:pPr>
              <a:buFont typeface="Wingdings" panose="05000000000000000000" pitchFamily="2" charset="2"/>
              <a:buChar char="Ø"/>
            </a:pPr>
            <a:r>
              <a:rPr lang="en-US" dirty="0" smtClean="0"/>
              <a:t>Data visualization is another technique of visual art that grabs our </a:t>
            </a:r>
            <a:r>
              <a:rPr lang="en-US" dirty="0"/>
              <a:t>interest and keeps our main focus on the message </a:t>
            </a:r>
            <a:r>
              <a:rPr lang="en-US" dirty="0" smtClean="0"/>
              <a:t>in the visualized form.</a:t>
            </a:r>
            <a:endParaRPr lang="en-US" dirty="0"/>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789ADC5D-D2C3-41A0-A263-5BBDAF36F94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9138" b="19138"/>
          <a:stretch>
            <a:fillRect/>
          </a:stretch>
        </p:blipFill>
        <p:spPr/>
      </p:pic>
      <p:sp>
        <p:nvSpPr>
          <p:cNvPr id="2" name="Title 1">
            <a:extLst>
              <a:ext uri="{FF2B5EF4-FFF2-40B4-BE49-F238E27FC236}">
                <a16:creationId xmlns:a16="http://schemas.microsoft.com/office/drawing/2014/main" xmlns="" id="{9F3485A4-80CE-4FE0-9EFC-8750D1114D8A}"/>
              </a:ext>
            </a:extLst>
          </p:cNvPr>
          <p:cNvSpPr>
            <a:spLocks noGrp="1"/>
          </p:cNvSpPr>
          <p:nvPr>
            <p:ph type="title"/>
          </p:nvPr>
        </p:nvSpPr>
        <p:spPr>
          <a:xfrm>
            <a:off x="2390057" y="1297292"/>
            <a:ext cx="4912487" cy="867444"/>
          </a:xfrm>
        </p:spPr>
        <p:txBody>
          <a:bodyPr/>
          <a:lstStyle/>
          <a:p>
            <a:r>
              <a:rPr lang="en-US" dirty="0"/>
              <a:t>Univariate Analysis:</a:t>
            </a:r>
            <a:endParaRPr lang="en-IN" dirty="0"/>
          </a:p>
        </p:txBody>
      </p:sp>
      <p:sp>
        <p:nvSpPr>
          <p:cNvPr id="4" name="Text Placeholder 3">
            <a:extLst>
              <a:ext uri="{FF2B5EF4-FFF2-40B4-BE49-F238E27FC236}">
                <a16:creationId xmlns:a16="http://schemas.microsoft.com/office/drawing/2014/main" xmlns=""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EA586F2F-44AB-4612-A039-24237623B85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9749" b="19749"/>
          <a:stretch>
            <a:fillRect/>
          </a:stretch>
        </p:blipFill>
        <p:spPr/>
      </p:pic>
      <p:sp>
        <p:nvSpPr>
          <p:cNvPr id="2" name="Title 1">
            <a:extLst>
              <a:ext uri="{FF2B5EF4-FFF2-40B4-BE49-F238E27FC236}">
                <a16:creationId xmlns:a16="http://schemas.microsoft.com/office/drawing/2014/main" xmlns="" id="{0AECB0E5-5A24-42AC-80F1-8C561ED0B3F9}"/>
              </a:ext>
            </a:extLst>
          </p:cNvPr>
          <p:cNvSpPr>
            <a:spLocks noGrp="1"/>
          </p:cNvSpPr>
          <p:nvPr>
            <p:ph type="title"/>
          </p:nvPr>
        </p:nvSpPr>
        <p:spPr>
          <a:xfrm>
            <a:off x="912813" y="1524000"/>
            <a:ext cx="5181600" cy="867444"/>
          </a:xfrm>
        </p:spPr>
        <p:txBody>
          <a:bodyPr/>
          <a:lstStyle/>
          <a:p>
            <a:pPr algn="ctr"/>
            <a:r>
              <a:rPr lang="en-US" dirty="0"/>
              <a:t>Bivariate Analysis:</a:t>
            </a:r>
            <a:endParaRPr lang="en-IN" dirty="0"/>
          </a:p>
        </p:txBody>
      </p:sp>
      <p:sp>
        <p:nvSpPr>
          <p:cNvPr id="4" name="Text Placeholder 3">
            <a:extLst>
              <a:ext uri="{FF2B5EF4-FFF2-40B4-BE49-F238E27FC236}">
                <a16:creationId xmlns:a16="http://schemas.microsoft.com/office/drawing/2014/main" xmlns="" id="{46961274-F841-4528-96A4-410DD501F9E7}"/>
              </a:ext>
            </a:extLst>
          </p:cNvPr>
          <p:cNvSpPr>
            <a:spLocks noGrp="1"/>
          </p:cNvSpPr>
          <p:nvPr>
            <p:ph type="body" sz="half" idx="2"/>
          </p:nvPr>
        </p:nvSpPr>
        <p:spPr>
          <a:xfrm>
            <a:off x="8304212" y="1822388"/>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BF35C777-479C-44E2-9C34-441499A59FC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9749" b="19749"/>
          <a:stretch>
            <a:fillRect/>
          </a:stretch>
        </p:blipFill>
        <p:spPr/>
      </p:pic>
      <p:sp>
        <p:nvSpPr>
          <p:cNvPr id="2" name="Title 1">
            <a:extLst>
              <a:ext uri="{FF2B5EF4-FFF2-40B4-BE49-F238E27FC236}">
                <a16:creationId xmlns:a16="http://schemas.microsoft.com/office/drawing/2014/main" xmlns="" id="{A594502E-09A4-4EE7-A300-623CF490C0F9}"/>
              </a:ext>
            </a:extLst>
          </p:cNvPr>
          <p:cNvSpPr>
            <a:spLocks noGrp="1"/>
          </p:cNvSpPr>
          <p:nvPr>
            <p:ph type="title"/>
          </p:nvPr>
        </p:nvSpPr>
        <p:spPr>
          <a:xfrm>
            <a:off x="2284412" y="1295400"/>
            <a:ext cx="3523316" cy="867444"/>
          </a:xfrm>
        </p:spPr>
        <p:txBody>
          <a:bodyPr/>
          <a:lstStyle/>
          <a:p>
            <a:r>
              <a:rPr lang="en-US" dirty="0"/>
              <a:t>Bivariate Analysis:</a:t>
            </a:r>
            <a:endParaRPr lang="en-IN" dirty="0"/>
          </a:p>
        </p:txBody>
      </p:sp>
      <p:sp>
        <p:nvSpPr>
          <p:cNvPr id="4" name="Text Placeholder 3">
            <a:extLst>
              <a:ext uri="{FF2B5EF4-FFF2-40B4-BE49-F238E27FC236}">
                <a16:creationId xmlns:a16="http://schemas.microsoft.com/office/drawing/2014/main" xmlns="" id="{DF649DA7-8D75-4ADF-B484-5F364206BB87}"/>
              </a:ext>
            </a:extLst>
          </p:cNvPr>
          <p:cNvSpPr>
            <a:spLocks noGrp="1"/>
          </p:cNvSpPr>
          <p:nvPr>
            <p:ph type="body" sz="half" idx="2"/>
          </p:nvPr>
        </p:nvSpPr>
        <p:spPr>
          <a:xfrm>
            <a:off x="8380413" y="1804633"/>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98F9B617-BB8C-48EA-AFDD-3D2F335D9F4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9749" b="19749"/>
          <a:stretch>
            <a:fillRect/>
          </a:stretch>
        </p:blipFill>
        <p:spPr/>
      </p:pic>
      <p:sp>
        <p:nvSpPr>
          <p:cNvPr id="2" name="Title 1">
            <a:extLst>
              <a:ext uri="{FF2B5EF4-FFF2-40B4-BE49-F238E27FC236}">
                <a16:creationId xmlns:a16="http://schemas.microsoft.com/office/drawing/2014/main" xmlns="" id="{FF22A688-30D3-4DDB-B80E-F00CA2D66B3D}"/>
              </a:ext>
            </a:extLst>
          </p:cNvPr>
          <p:cNvSpPr>
            <a:spLocks noGrp="1"/>
          </p:cNvSpPr>
          <p:nvPr>
            <p:ph type="title"/>
          </p:nvPr>
        </p:nvSpPr>
        <p:spPr>
          <a:xfrm>
            <a:off x="2741612" y="1371600"/>
            <a:ext cx="3370916" cy="867444"/>
          </a:xfrm>
        </p:spPr>
        <p:txBody>
          <a:bodyPr/>
          <a:lstStyle/>
          <a:p>
            <a:r>
              <a:rPr lang="en-US" dirty="0"/>
              <a:t>Bivariate Analysis:</a:t>
            </a:r>
            <a:endParaRPr lang="en-IN" dirty="0"/>
          </a:p>
        </p:txBody>
      </p:sp>
      <p:sp>
        <p:nvSpPr>
          <p:cNvPr id="4" name="Text Placeholder 3">
            <a:extLst>
              <a:ext uri="{FF2B5EF4-FFF2-40B4-BE49-F238E27FC236}">
                <a16:creationId xmlns:a16="http://schemas.microsoft.com/office/drawing/2014/main" xmlns="" id="{02CBFDFA-5E37-4A81-8A32-3DC66538AB2C}"/>
              </a:ext>
            </a:extLst>
          </p:cNvPr>
          <p:cNvSpPr>
            <a:spLocks noGrp="1"/>
          </p:cNvSpPr>
          <p:nvPr>
            <p:ph type="body" sz="half" idx="2"/>
          </p:nvPr>
        </p:nvSpPr>
        <p:spPr>
          <a:xfrm>
            <a:off x="8380413" y="1801920"/>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51A9F3B0-D1CC-4C69-B0AD-F616B3E0CE8A}"/>
              </a:ext>
            </a:extLst>
          </p:cNvPr>
          <p:cNvSpPr>
            <a:spLocks noGrp="1"/>
          </p:cNvSpPr>
          <p:nvPr>
            <p:ph type="pic" sz="quarter" idx="14"/>
          </p:nvPr>
        </p:nvSpPr>
        <p:spPr/>
      </p:sp>
      <p:sp>
        <p:nvSpPr>
          <p:cNvPr id="2" name="Title 1">
            <a:extLst>
              <a:ext uri="{FF2B5EF4-FFF2-40B4-BE49-F238E27FC236}">
                <a16:creationId xmlns:a16="http://schemas.microsoft.com/office/drawing/2014/main" xmlns="" id="{0A10045B-F663-460B-BE92-7CC6F283CD3A}"/>
              </a:ext>
            </a:extLst>
          </p:cNvPr>
          <p:cNvSpPr>
            <a:spLocks noGrp="1"/>
          </p:cNvSpPr>
          <p:nvPr>
            <p:ph type="title"/>
          </p:nvPr>
        </p:nvSpPr>
        <p:spPr>
          <a:xfrm>
            <a:off x="2665412" y="609600"/>
            <a:ext cx="4037329" cy="659166"/>
          </a:xfrm>
        </p:spPr>
        <p:txBody>
          <a:bodyPr/>
          <a:lstStyle/>
          <a:p>
            <a:pPr algn="ctr"/>
            <a:r>
              <a:rPr lang="en-US" dirty="0"/>
              <a:t>Multivariate Analysis:</a:t>
            </a:r>
            <a:endParaRPr lang="en-IN" dirty="0"/>
          </a:p>
        </p:txBody>
      </p:sp>
      <p:sp>
        <p:nvSpPr>
          <p:cNvPr id="4" name="Text Placeholder 3">
            <a:extLst>
              <a:ext uri="{FF2B5EF4-FFF2-40B4-BE49-F238E27FC236}">
                <a16:creationId xmlns:a16="http://schemas.microsoft.com/office/drawing/2014/main" xmlns="" id="{53858387-D213-40C3-A9E6-0326D1E9E957}"/>
              </a:ext>
            </a:extLst>
          </p:cNvPr>
          <p:cNvSpPr>
            <a:spLocks noGrp="1"/>
          </p:cNvSpPr>
          <p:nvPr>
            <p:ph type="body" sz="half" idx="2"/>
          </p:nvPr>
        </p:nvSpPr>
        <p:spPr>
          <a:xfrm>
            <a:off x="8304212" y="1851339"/>
            <a:ext cx="2844060" cy="4165600"/>
          </a:xfrm>
        </p:spPr>
        <p:txBody>
          <a:bodyPr>
            <a:normAutofit/>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pic>
        <p:nvPicPr>
          <p:cNvPr id="10" name="Picture 9">
            <a:extLst>
              <a:ext uri="{FF2B5EF4-FFF2-40B4-BE49-F238E27FC236}">
                <a16:creationId xmlns:a16="http://schemas.microsoft.com/office/drawing/2014/main" xmlns="" id="{611CF41F-7342-45A9-B244-3E832AFDEC60}"/>
              </a:ext>
            </a:extLst>
          </p:cNvPr>
          <p:cNvPicPr>
            <a:picLocks noChangeAspect="1"/>
          </p:cNvPicPr>
          <p:nvPr/>
        </p:nvPicPr>
        <p:blipFill>
          <a:blip r:embed="rId2"/>
          <a:stretch>
            <a:fillRect/>
          </a:stretch>
        </p:blipFill>
        <p:spPr>
          <a:xfrm>
            <a:off x="1218883"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1C3AE01E-F538-400A-B2ED-EF8D4102656E}"/>
              </a:ext>
            </a:extLst>
          </p:cNvPr>
          <p:cNvSpPr>
            <a:spLocks noGrp="1"/>
          </p:cNvSpPr>
          <p:nvPr>
            <p:ph type="pic" sz="quarter" idx="14"/>
          </p:nvPr>
        </p:nvSpPr>
        <p:spPr/>
      </p:sp>
      <p:sp>
        <p:nvSpPr>
          <p:cNvPr id="2" name="Title 1">
            <a:extLst>
              <a:ext uri="{FF2B5EF4-FFF2-40B4-BE49-F238E27FC236}">
                <a16:creationId xmlns:a16="http://schemas.microsoft.com/office/drawing/2014/main" xmlns=""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xmlns="" id="{3C1D7C8B-0AAE-43D7-B320-6DA666D2B8D8}"/>
              </a:ext>
            </a:extLst>
          </p:cNvPr>
          <p:cNvSpPr>
            <a:spLocks noGrp="1"/>
          </p:cNvSpPr>
          <p:nvPr>
            <p:ph type="body" sz="half" idx="2"/>
          </p:nvPr>
        </p:nvSpPr>
        <p:spPr>
          <a:xfrm>
            <a:off x="1524242" y="762000"/>
            <a:ext cx="8126610" cy="896203"/>
          </a:xfrm>
        </p:spPr>
        <p:txBody>
          <a:bodyPr>
            <a:normAutofit/>
          </a:bodyPr>
          <a:lstStyle/>
          <a:p>
            <a:r>
              <a:rPr lang="en-US" dirty="0"/>
              <a:t>I used the heatmap on the encoded dataset to see the correlation details between the columns.</a:t>
            </a:r>
          </a:p>
          <a:p>
            <a:r>
              <a:rPr lang="en-US" dirty="0" smtClean="0"/>
              <a:t>The </a:t>
            </a:r>
            <a:r>
              <a:rPr lang="en-US" dirty="0"/>
              <a:t>picture </a:t>
            </a:r>
            <a:r>
              <a:rPr lang="en-US" dirty="0" smtClean="0"/>
              <a:t>is too small to </a:t>
            </a:r>
            <a:r>
              <a:rPr lang="en-US" dirty="0" err="1" smtClean="0"/>
              <a:t>analyse</a:t>
            </a:r>
            <a:r>
              <a:rPr lang="en-US" dirty="0" smtClean="0"/>
              <a:t> </a:t>
            </a:r>
            <a:r>
              <a:rPr lang="en-US" dirty="0"/>
              <a:t>however seeing the color combinations I was able to figure out that there is no multi collinearity concern between the columns.</a:t>
            </a:r>
            <a:endParaRPr lang="en-IN" dirty="0"/>
          </a:p>
        </p:txBody>
      </p:sp>
      <p:pic>
        <p:nvPicPr>
          <p:cNvPr id="14" name="Picture 13">
            <a:extLst>
              <a:ext uri="{FF2B5EF4-FFF2-40B4-BE49-F238E27FC236}">
                <a16:creationId xmlns:a16="http://schemas.microsoft.com/office/drawing/2014/main" xmlns="" id="{7D9B9CEC-6050-4A9B-B32E-AAABF88029A2}"/>
              </a:ext>
            </a:extLst>
          </p:cNvPr>
          <p:cNvPicPr>
            <a:picLocks noChangeAspect="1"/>
          </p:cNvPicPr>
          <p:nvPr/>
        </p:nvPicPr>
        <p:blipFill>
          <a:blip r:embed="rId2"/>
          <a:stretch>
            <a:fillRect/>
          </a:stretch>
        </p:blipFill>
        <p:spPr>
          <a:xfrm>
            <a:off x="1827212" y="1828800"/>
            <a:ext cx="7376160" cy="472185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smtClean="0"/>
              <a:t>To do list:</a:t>
            </a:r>
            <a:endParaRPr lang="en-US" sz="4000" dirty="0"/>
          </a:p>
        </p:txBody>
      </p:sp>
      <p:sp>
        <p:nvSpPr>
          <p:cNvPr id="14" name="Content Placeholder 13"/>
          <p:cNvSpPr>
            <a:spLocks noGrp="1"/>
          </p:cNvSpPr>
          <p:nvPr>
            <p:ph idx="1"/>
          </p:nvPr>
        </p:nvSpPr>
        <p:spPr>
          <a:xfrm>
            <a:off x="1218884"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3433" y="1371600"/>
            <a:ext cx="6019800" cy="3580507"/>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A6AE2E29-75A4-4283-95D1-49CBE4882AB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6" b="26"/>
          <a:stretch>
            <a:fillRect/>
          </a:stretch>
        </p:blipFill>
        <p:spPr/>
      </p:pic>
      <p:sp>
        <p:nvSpPr>
          <p:cNvPr id="2" name="Title 1">
            <a:extLst>
              <a:ext uri="{FF2B5EF4-FFF2-40B4-BE49-F238E27FC236}">
                <a16:creationId xmlns:a16="http://schemas.microsoft.com/office/drawing/2014/main" xmlns="" id="{7C5B0C92-CEE9-445B-B7AF-14ABD72899BE}"/>
              </a:ext>
            </a:extLst>
          </p:cNvPr>
          <p:cNvSpPr>
            <a:spLocks noGrp="1"/>
          </p:cNvSpPr>
          <p:nvPr>
            <p:ph type="title"/>
          </p:nvPr>
        </p:nvSpPr>
        <p:spPr>
          <a:xfrm>
            <a:off x="1674812" y="381000"/>
            <a:ext cx="6553200" cy="867444"/>
          </a:xfrm>
        </p:spPr>
        <p:txBody>
          <a:bodyPr/>
          <a:lstStyle/>
          <a:p>
            <a:r>
              <a:rPr lang="en-US" dirty="0"/>
              <a:t>Correlation between the columns:</a:t>
            </a:r>
            <a:endParaRPr lang="en-IN" dirty="0"/>
          </a:p>
        </p:txBody>
      </p:sp>
      <p:sp>
        <p:nvSpPr>
          <p:cNvPr id="4" name="Text Placeholder 3">
            <a:extLst>
              <a:ext uri="{FF2B5EF4-FFF2-40B4-BE49-F238E27FC236}">
                <a16:creationId xmlns:a16="http://schemas.microsoft.com/office/drawing/2014/main" xmlns="" id="{DA5B6A15-9464-4683-8657-EAB5A462CF74}"/>
              </a:ext>
            </a:extLst>
          </p:cNvPr>
          <p:cNvSpPr>
            <a:spLocks noGrp="1"/>
          </p:cNvSpPr>
          <p:nvPr>
            <p:ph type="body" sz="half" idx="2"/>
          </p:nvPr>
        </p:nvSpPr>
        <p:spPr>
          <a:xfrm>
            <a:off x="150812" y="1219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096994" y="1100629"/>
            <a:ext cx="10025309" cy="4461971"/>
          </a:xfrm>
        </p:spPr>
        <p:txBody>
          <a:bodyPr>
            <a:noAutofit/>
          </a:bodyPr>
          <a:lstStyle/>
          <a:p>
            <a:pPr>
              <a:buFont typeface="Wingdings" panose="05000000000000000000" pitchFamily="2" charset="2"/>
              <a:buChar char="q"/>
            </a:pPr>
            <a:r>
              <a:rPr lang="en-US" sz="1800" b="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b="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b="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b="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09930CF6-587B-41BD-8450-4E5497D36971}"/>
              </a:ext>
            </a:extLst>
          </p:cNvPr>
          <p:cNvSpPr>
            <a:spLocks noGrp="1"/>
          </p:cNvSpPr>
          <p:nvPr>
            <p:ph type="title"/>
          </p:nvPr>
        </p:nvSpPr>
        <p:spPr>
          <a:xfrm>
            <a:off x="1903412" y="533400"/>
            <a:ext cx="6947630" cy="764995"/>
          </a:xfrm>
        </p:spPr>
        <p:txBody>
          <a:bodyPr/>
          <a:lstStyle/>
          <a:p>
            <a:pPr algn="ctr"/>
            <a:r>
              <a:rPr lang="en-IN" dirty="0" smtClean="0"/>
              <a:t> </a:t>
            </a:r>
            <a:r>
              <a:rPr lang="en-IN" dirty="0"/>
              <a:t>Amazon.com</a:t>
            </a:r>
          </a:p>
        </p:txBody>
      </p:sp>
      <p:sp>
        <p:nvSpPr>
          <p:cNvPr id="22" name="Content Placeholder 21">
            <a:extLst>
              <a:ext uri="{FF2B5EF4-FFF2-40B4-BE49-F238E27FC236}">
                <a16:creationId xmlns:a16="http://schemas.microsoft.com/office/drawing/2014/main" xmlns="" id="{BBC6179C-89A5-433B-883F-C6B1FE8F3855}"/>
              </a:ext>
            </a:extLst>
          </p:cNvPr>
          <p:cNvSpPr>
            <a:spLocks noGrp="1"/>
          </p:cNvSpPr>
          <p:nvPr>
            <p:ph idx="1"/>
          </p:nvPr>
        </p:nvSpPr>
        <p:spPr>
          <a:xfrm>
            <a:off x="6331087" y="1336313"/>
            <a:ext cx="5075717" cy="5889887"/>
          </a:xfrm>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xmlns="" id="{68EC92B0-A4C4-4B78-BA44-6812F8A8C975}"/>
              </a:ext>
            </a:extLst>
          </p:cNvPr>
          <p:cNvSpPr>
            <a:spLocks noGrp="1"/>
          </p:cNvSpPr>
          <p:nvPr>
            <p:ph type="body" sz="half" idx="2"/>
          </p:nvPr>
        </p:nvSpPr>
        <p:spPr>
          <a:xfrm>
            <a:off x="836612" y="2977643"/>
            <a:ext cx="7724335" cy="623314"/>
          </a:xfrm>
        </p:spPr>
        <p:txBody>
          <a:bodyPr/>
          <a:lstStyle/>
          <a:p>
            <a:r>
              <a:rPr lang="en-US" dirty="0" smtClean="0"/>
              <a:t>Major e-commerce</a:t>
            </a:r>
            <a:endParaRPr lang="en-IN" dirty="0"/>
          </a:p>
        </p:txBody>
      </p:sp>
      <p:pic>
        <p:nvPicPr>
          <p:cNvPr id="25" name="Picture 24">
            <a:extLst>
              <a:ext uri="{FF2B5EF4-FFF2-40B4-BE49-F238E27FC236}">
                <a16:creationId xmlns:a16="http://schemas.microsoft.com/office/drawing/2014/main" xmlns="" id="{B222A28E-4A68-42D0-97D8-4BBA0DBA0BC4}"/>
              </a:ext>
            </a:extLst>
          </p:cNvPr>
          <p:cNvPicPr>
            <a:picLocks noChangeAspect="1"/>
          </p:cNvPicPr>
          <p:nvPr/>
        </p:nvPicPr>
        <p:blipFill>
          <a:blip r:embed="rId2"/>
          <a:stretch>
            <a:fillRect/>
          </a:stretch>
        </p:blipFill>
        <p:spPr>
          <a:xfrm>
            <a:off x="2817812" y="36576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A0F52-4B40-499C-8C85-34E9F3B8FFAA}"/>
              </a:ext>
            </a:extLst>
          </p:cNvPr>
          <p:cNvSpPr>
            <a:spLocks noGrp="1"/>
          </p:cNvSpPr>
          <p:nvPr>
            <p:ph type="title"/>
          </p:nvPr>
        </p:nvSpPr>
        <p:spPr>
          <a:xfrm>
            <a:off x="1522412" y="609600"/>
            <a:ext cx="6947630" cy="1089427"/>
          </a:xfrm>
        </p:spPr>
        <p:txBody>
          <a:bodyPr/>
          <a:lstStyle/>
          <a:p>
            <a:pPr algn="ctr"/>
            <a:r>
              <a:rPr lang="en-IN" dirty="0" smtClean="0"/>
              <a:t>Flipkart.com</a:t>
            </a:r>
            <a:endParaRPr lang="en-IN" dirty="0"/>
          </a:p>
        </p:txBody>
      </p:sp>
      <p:sp>
        <p:nvSpPr>
          <p:cNvPr id="3" name="Content Placeholder 2">
            <a:extLst>
              <a:ext uri="{FF2B5EF4-FFF2-40B4-BE49-F238E27FC236}">
                <a16:creationId xmlns:a16="http://schemas.microsoft.com/office/drawing/2014/main" xmlns="" id="{994F94CD-CAE3-4A4C-94DC-3FA150634393}"/>
              </a:ext>
            </a:extLst>
          </p:cNvPr>
          <p:cNvSpPr>
            <a:spLocks noGrp="1"/>
          </p:cNvSpPr>
          <p:nvPr>
            <p:ph idx="1"/>
          </p:nvPr>
        </p:nvSpPr>
        <p:spPr>
          <a:xfrm>
            <a:off x="6331087" y="1828800"/>
            <a:ext cx="5075717" cy="4800600"/>
          </a:xfrm>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xmlns="" id="{B7540F1F-C302-4F75-A27C-F4DE5EEAEE63}"/>
              </a:ext>
            </a:extLst>
          </p:cNvPr>
          <p:cNvSpPr>
            <a:spLocks noGrp="1"/>
          </p:cNvSpPr>
          <p:nvPr>
            <p:ph type="body" sz="half" idx="2"/>
          </p:nvPr>
        </p:nvSpPr>
        <p:spPr>
          <a:xfrm>
            <a:off x="1730155" y="2253385"/>
            <a:ext cx="2078258" cy="623314"/>
          </a:xfrm>
        </p:spPr>
        <p:txBody>
          <a:bodyPr/>
          <a:lstStyle/>
          <a:p>
            <a:r>
              <a:rPr lang="en-IN" dirty="0" smtClean="0"/>
              <a:t>Major e-commerce</a:t>
            </a:r>
            <a:endParaRPr lang="en-IN" dirty="0"/>
          </a:p>
        </p:txBody>
      </p:sp>
      <p:pic>
        <p:nvPicPr>
          <p:cNvPr id="6" name="Picture 5">
            <a:extLst>
              <a:ext uri="{FF2B5EF4-FFF2-40B4-BE49-F238E27FC236}">
                <a16:creationId xmlns:a16="http://schemas.microsoft.com/office/drawing/2014/main" xmlns="" id="{E6F98549-DA67-4BFD-BDED-19B5A470A70A}"/>
              </a:ext>
            </a:extLst>
          </p:cNvPr>
          <p:cNvPicPr>
            <a:picLocks noChangeAspect="1"/>
          </p:cNvPicPr>
          <p:nvPr/>
        </p:nvPicPr>
        <p:blipFill>
          <a:blip r:embed="rId2"/>
          <a:stretch>
            <a:fillRect/>
          </a:stretch>
        </p:blipFill>
        <p:spPr>
          <a:xfrm>
            <a:off x="3275012" y="3657600"/>
            <a:ext cx="2693522"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63FB6-C4B8-45DE-805B-D07C4F459899}"/>
              </a:ext>
            </a:extLst>
          </p:cNvPr>
          <p:cNvSpPr>
            <a:spLocks noGrp="1"/>
          </p:cNvSpPr>
          <p:nvPr>
            <p:ph type="title"/>
          </p:nvPr>
        </p:nvSpPr>
        <p:spPr>
          <a:xfrm>
            <a:off x="4189412" y="76200"/>
            <a:ext cx="3524111" cy="1089427"/>
          </a:xfrm>
        </p:spPr>
        <p:txBody>
          <a:bodyPr/>
          <a:lstStyle/>
          <a:p>
            <a:pPr algn="ctr"/>
            <a:r>
              <a:rPr lang="en-IN" dirty="0" smtClean="0"/>
              <a:t>Myntra.com</a:t>
            </a:r>
            <a:endParaRPr lang="en-IN" dirty="0"/>
          </a:p>
        </p:txBody>
      </p:sp>
      <p:sp>
        <p:nvSpPr>
          <p:cNvPr id="3" name="Content Placeholder 2">
            <a:extLst>
              <a:ext uri="{FF2B5EF4-FFF2-40B4-BE49-F238E27FC236}">
                <a16:creationId xmlns:a16="http://schemas.microsoft.com/office/drawing/2014/main" xmlns="" id="{F70BF002-9ED3-4FED-B593-3A580874BBE2}"/>
              </a:ext>
            </a:extLst>
          </p:cNvPr>
          <p:cNvSpPr>
            <a:spLocks noGrp="1"/>
          </p:cNvSpPr>
          <p:nvPr>
            <p:ph idx="1"/>
          </p:nvPr>
        </p:nvSpPr>
        <p:spPr>
          <a:xfrm>
            <a:off x="6323012" y="1143000"/>
            <a:ext cx="5075717" cy="5257800"/>
          </a:xfrm>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xmlns="" id="{D92836CF-951D-4952-B67C-0653482E7B1D}"/>
              </a:ext>
            </a:extLst>
          </p:cNvPr>
          <p:cNvSpPr>
            <a:spLocks noGrp="1"/>
          </p:cNvSpPr>
          <p:nvPr>
            <p:ph type="body" sz="half" idx="2"/>
          </p:nvPr>
        </p:nvSpPr>
        <p:spPr>
          <a:xfrm>
            <a:off x="8125884" y="1830035"/>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258A7CCD-6DA6-42E8-B8A5-4BD399EB6F99}"/>
              </a:ext>
            </a:extLst>
          </p:cNvPr>
          <p:cNvPicPr>
            <a:picLocks noChangeAspect="1"/>
          </p:cNvPicPr>
          <p:nvPr/>
        </p:nvPicPr>
        <p:blipFill>
          <a:blip r:embed="rId2"/>
          <a:stretch>
            <a:fillRect/>
          </a:stretch>
        </p:blipFill>
        <p:spPr>
          <a:xfrm>
            <a:off x="2284412" y="4038600"/>
            <a:ext cx="3202365" cy="1157396"/>
          </a:xfrm>
          <a:prstGeom prst="rect">
            <a:avLst/>
          </a:prstGeom>
        </p:spPr>
      </p:pic>
      <p:sp>
        <p:nvSpPr>
          <p:cNvPr id="7" name="TextBox 6"/>
          <p:cNvSpPr txBox="1"/>
          <p:nvPr/>
        </p:nvSpPr>
        <p:spPr>
          <a:xfrm>
            <a:off x="1446212" y="2438400"/>
            <a:ext cx="2971800" cy="369332"/>
          </a:xfrm>
          <a:prstGeom prst="rect">
            <a:avLst/>
          </a:prstGeom>
          <a:noFill/>
        </p:spPr>
        <p:txBody>
          <a:bodyPr wrap="square" rtlCol="0">
            <a:spAutoFit/>
          </a:bodyPr>
          <a:lstStyle/>
          <a:p>
            <a:r>
              <a:rPr lang="en-US" dirty="0" smtClean="0">
                <a:solidFill>
                  <a:schemeClr val="bg1"/>
                </a:solidFill>
              </a:rPr>
              <a:t>Major clothing and fashion</a:t>
            </a:r>
            <a:endParaRPr lang="en-US" dirty="0">
              <a:solidFill>
                <a:schemeClr val="bg1"/>
              </a:solidFill>
            </a:endParaRPr>
          </a:p>
        </p:txBody>
      </p:sp>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6C8859-43E8-4BFE-98AC-497BD3FA0EBD}"/>
              </a:ext>
            </a:extLst>
          </p:cNvPr>
          <p:cNvSpPr>
            <a:spLocks noGrp="1"/>
          </p:cNvSpPr>
          <p:nvPr>
            <p:ph type="title"/>
          </p:nvPr>
        </p:nvSpPr>
        <p:spPr>
          <a:xfrm>
            <a:off x="1827212" y="0"/>
            <a:ext cx="6947630" cy="1089427"/>
          </a:xfrm>
        </p:spPr>
        <p:txBody>
          <a:bodyPr/>
          <a:lstStyle/>
          <a:p>
            <a:pPr algn="ctr"/>
            <a:r>
              <a:rPr lang="en-IN" dirty="0" smtClean="0"/>
              <a:t>Paytm.com</a:t>
            </a:r>
            <a:endParaRPr lang="en-IN" dirty="0"/>
          </a:p>
        </p:txBody>
      </p:sp>
      <p:sp>
        <p:nvSpPr>
          <p:cNvPr id="3" name="Content Placeholder 2">
            <a:extLst>
              <a:ext uri="{FF2B5EF4-FFF2-40B4-BE49-F238E27FC236}">
                <a16:creationId xmlns:a16="http://schemas.microsoft.com/office/drawing/2014/main" xmlns="" id="{F493C49C-DF62-4A21-9C61-C64725893AE0}"/>
              </a:ext>
            </a:extLst>
          </p:cNvPr>
          <p:cNvSpPr>
            <a:spLocks noGrp="1"/>
          </p:cNvSpPr>
          <p:nvPr>
            <p:ph idx="1"/>
          </p:nvPr>
        </p:nvSpPr>
        <p:spPr>
          <a:xfrm>
            <a:off x="6323012" y="1066800"/>
            <a:ext cx="5075717" cy="4953000"/>
          </a:xfrm>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xmlns="" id="{E8904F91-DC13-4810-8069-C2A4A7668257}"/>
              </a:ext>
            </a:extLst>
          </p:cNvPr>
          <p:cNvSpPr>
            <a:spLocks noGrp="1"/>
          </p:cNvSpPr>
          <p:nvPr>
            <p:ph type="body" sz="half" idx="2"/>
          </p:nvPr>
        </p:nvSpPr>
        <p:spPr>
          <a:xfrm>
            <a:off x="1730155" y="2253385"/>
            <a:ext cx="2916458" cy="623314"/>
          </a:xfrm>
        </p:spPr>
        <p:txBody>
          <a:bodyPr/>
          <a:lstStyle/>
          <a:p>
            <a:r>
              <a:rPr lang="en-US" dirty="0" smtClean="0"/>
              <a:t>Major Payment and shopping store</a:t>
            </a:r>
            <a:endParaRPr lang="en-IN" dirty="0"/>
          </a:p>
        </p:txBody>
      </p:sp>
      <p:pic>
        <p:nvPicPr>
          <p:cNvPr id="6" name="Picture 5">
            <a:extLst>
              <a:ext uri="{FF2B5EF4-FFF2-40B4-BE49-F238E27FC236}">
                <a16:creationId xmlns:a16="http://schemas.microsoft.com/office/drawing/2014/main" xmlns="" id="{4DFF0B1F-CAD0-439C-8F0F-DDFE7199868A}"/>
              </a:ext>
            </a:extLst>
          </p:cNvPr>
          <p:cNvPicPr>
            <a:picLocks noChangeAspect="1"/>
          </p:cNvPicPr>
          <p:nvPr/>
        </p:nvPicPr>
        <p:blipFill>
          <a:blip r:embed="rId2"/>
          <a:stretch>
            <a:fillRect/>
          </a:stretch>
        </p:blipFill>
        <p:spPr>
          <a:xfrm>
            <a:off x="1979612" y="4038600"/>
            <a:ext cx="2671987"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DA301-7142-4E2D-9760-0621AD3FBE12}"/>
              </a:ext>
            </a:extLst>
          </p:cNvPr>
          <p:cNvSpPr>
            <a:spLocks noGrp="1"/>
          </p:cNvSpPr>
          <p:nvPr>
            <p:ph type="title"/>
          </p:nvPr>
        </p:nvSpPr>
        <p:spPr>
          <a:xfrm>
            <a:off x="2436812" y="457200"/>
            <a:ext cx="6947630" cy="708427"/>
          </a:xfrm>
        </p:spPr>
        <p:txBody>
          <a:bodyPr/>
          <a:lstStyle/>
          <a:p>
            <a:pPr algn="ctr"/>
            <a:r>
              <a:rPr lang="en-IN" dirty="0" smtClean="0"/>
              <a:t>Snapdeal.com</a:t>
            </a:r>
            <a:endParaRPr lang="en-IN" dirty="0"/>
          </a:p>
        </p:txBody>
      </p:sp>
      <p:sp>
        <p:nvSpPr>
          <p:cNvPr id="3" name="Content Placeholder 2">
            <a:extLst>
              <a:ext uri="{FF2B5EF4-FFF2-40B4-BE49-F238E27FC236}">
                <a16:creationId xmlns:a16="http://schemas.microsoft.com/office/drawing/2014/main" xmlns="" id="{8CE6A7EA-32DB-4EF2-A841-57C5F3D0CA3F}"/>
              </a:ext>
            </a:extLst>
          </p:cNvPr>
          <p:cNvSpPr>
            <a:spLocks noGrp="1"/>
          </p:cNvSpPr>
          <p:nvPr>
            <p:ph idx="1"/>
          </p:nvPr>
        </p:nvSpPr>
        <p:spPr>
          <a:xfrm>
            <a:off x="6399212" y="1295400"/>
            <a:ext cx="5075717" cy="5029200"/>
          </a:xfrm>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xmlns="" id="{24A2F532-C14E-4AA4-BB1F-538FFB5DF951}"/>
              </a:ext>
            </a:extLst>
          </p:cNvPr>
          <p:cNvSpPr>
            <a:spLocks noGrp="1"/>
          </p:cNvSpPr>
          <p:nvPr>
            <p:ph type="body" sz="half" idx="2"/>
          </p:nvPr>
        </p:nvSpPr>
        <p:spPr>
          <a:xfrm>
            <a:off x="1730155" y="2253385"/>
            <a:ext cx="2535458" cy="623314"/>
          </a:xfrm>
        </p:spPr>
        <p:txBody>
          <a:bodyPr/>
          <a:lstStyle/>
          <a:p>
            <a:r>
              <a:rPr lang="en-US" dirty="0" smtClean="0"/>
              <a:t>E-commerce</a:t>
            </a:r>
            <a:endParaRPr lang="en-IN" dirty="0"/>
          </a:p>
        </p:txBody>
      </p:sp>
      <p:pic>
        <p:nvPicPr>
          <p:cNvPr id="6" name="Picture 5">
            <a:extLst>
              <a:ext uri="{FF2B5EF4-FFF2-40B4-BE49-F238E27FC236}">
                <a16:creationId xmlns:a16="http://schemas.microsoft.com/office/drawing/2014/main" xmlns="" id="{A2DB3459-6753-4364-B605-B2B311E41B45}"/>
              </a:ext>
            </a:extLst>
          </p:cNvPr>
          <p:cNvPicPr>
            <a:picLocks noChangeAspect="1"/>
          </p:cNvPicPr>
          <p:nvPr/>
        </p:nvPicPr>
        <p:blipFill>
          <a:blip r:embed="rId2"/>
          <a:stretch>
            <a:fillRect/>
          </a:stretch>
        </p:blipFill>
        <p:spPr>
          <a:xfrm>
            <a:off x="2970212" y="4080076"/>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Next steps</a:t>
            </a:r>
            <a:endParaRPr lang="en-US" dirty="0"/>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3" y="1981200"/>
            <a:ext cx="9751060" cy="2590800"/>
          </a:xfrm>
        </p:spPr>
        <p:txBody>
          <a:bodyPr>
            <a:normAutofit/>
          </a:bodyPr>
          <a:lstStyle/>
          <a:p>
            <a:pPr marL="457200" indent="-457200">
              <a:buFont typeface="+mj-lt"/>
              <a:buAutoNum type="arabicPeriod"/>
            </a:pPr>
            <a:r>
              <a:rPr lang="en-US" dirty="0" smtClean="0"/>
              <a:t>Can perform </a:t>
            </a:r>
            <a:r>
              <a:rPr lang="en-US" dirty="0"/>
              <a:t>some preprocessing on the data for example using the scaling techniques</a:t>
            </a:r>
          </a:p>
          <a:p>
            <a:pPr marL="457200" indent="-457200">
              <a:buFont typeface="+mj-lt"/>
              <a:buAutoNum type="arabicPeriod"/>
            </a:pPr>
            <a:r>
              <a:rPr lang="en-US" dirty="0"/>
              <a:t>Since </a:t>
            </a:r>
            <a:r>
              <a:rPr lang="en-US" dirty="0" smtClean="0"/>
              <a:t>there are mostly categorical </a:t>
            </a:r>
            <a:r>
              <a:rPr lang="en-US" dirty="0"/>
              <a:t>data present in the dataset </a:t>
            </a:r>
            <a:r>
              <a:rPr lang="en-US" dirty="0" smtClean="0"/>
              <a:t>there is no need of removing </a:t>
            </a:r>
            <a:r>
              <a:rPr lang="en-US" dirty="0"/>
              <a:t>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a:t>
            </a:r>
            <a:r>
              <a:rPr lang="en-US" dirty="0" smtClean="0"/>
              <a:t>dataset</a:t>
            </a:r>
          </a:p>
          <a:p>
            <a:pPr marL="457200" indent="-457200">
              <a:buFont typeface="+mj-lt"/>
              <a:buAutoNum type="arabicPeriod"/>
            </a:pPr>
            <a:r>
              <a:rPr lang="en-US" dirty="0" smtClean="0"/>
              <a:t>Multiple techniques can be used to check more information and create a realistic model</a:t>
            </a:r>
            <a:endParaRPr lang="en-US" dirty="0" smtClean="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581" y="1"/>
            <a:ext cx="10058400" cy="5867399"/>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3" y="2057400"/>
            <a:ext cx="9751060" cy="4267200"/>
          </a:xfrm>
        </p:spPr>
        <p:txBody>
          <a:bodyPr>
            <a:normAutofit/>
          </a:bodyPr>
          <a:lstStyle/>
          <a:p>
            <a:r>
              <a:rPr lang="en-US" dirty="0"/>
              <a:t>What is Customer </a:t>
            </a:r>
            <a:r>
              <a:rPr lang="en-US" dirty="0" smtClean="0"/>
              <a:t>Retention?</a:t>
            </a:r>
            <a:endParaRPr lang="en-US" dirty="0"/>
          </a:p>
          <a:p>
            <a:pPr marL="0" indent="0">
              <a:buNone/>
            </a:pPr>
            <a:endParaRPr lang="en-US" dirty="0"/>
          </a:p>
          <a:p>
            <a:pPr marL="301752" lvl="1" indent="0">
              <a:buNone/>
            </a:pPr>
            <a:r>
              <a:rPr lang="en-US" dirty="0"/>
              <a:t>“Customer retention refers to company’s ability to turn customers into repeat </a:t>
            </a:r>
            <a:r>
              <a:rPr lang="en-US" dirty="0" smtClean="0"/>
              <a:t>buyers.</a:t>
            </a:r>
            <a:endParaRPr lang="en-US" dirty="0"/>
          </a:p>
          <a:p>
            <a:pPr marL="301752" lvl="1" indent="0">
              <a:buNone/>
            </a:pPr>
            <a:r>
              <a:rPr lang="en-US" dirty="0"/>
              <a:t>In other words </a:t>
            </a:r>
            <a:r>
              <a:rPr lang="en-US" dirty="0" smtClean="0"/>
              <a:t>we can say, </a:t>
            </a:r>
            <a:r>
              <a:rPr lang="en-US" b="1" dirty="0" smtClean="0"/>
              <a:t>“</a:t>
            </a:r>
            <a:r>
              <a:rPr lang="en-US" b="1" dirty="0"/>
              <a:t>To maintain the existing </a:t>
            </a:r>
            <a:r>
              <a:rPr lang="en-US" b="1" dirty="0" smtClean="0"/>
              <a:t>buyers/clients</a:t>
            </a:r>
            <a:r>
              <a:rPr lang="en-US" b="1" dirty="0" smtClean="0"/>
              <a:t>”</a:t>
            </a:r>
            <a:endParaRPr lang="en-US" b="1" dirty="0"/>
          </a:p>
          <a:p>
            <a:pPr marL="0" indent="0">
              <a:buNone/>
            </a:pPr>
            <a:endParaRPr lang="en-US" dirty="0"/>
          </a:p>
          <a:p>
            <a:r>
              <a:rPr lang="en-US" dirty="0"/>
              <a:t>This happens only if there exists a positive relation between the company and the customer</a:t>
            </a:r>
            <a:r>
              <a:rPr lang="en-US" dirty="0" smtClean="0"/>
              <a:t>. Retaining the customers results in preventing customers going to other places for shopping.</a:t>
            </a:r>
            <a:endParaRPr lang="en-US" dirty="0"/>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701D317-065A-4F83-A45E-4031E6CA9D9A}"/>
              </a:ext>
            </a:extLst>
          </p:cNvPr>
          <p:cNvSpPr txBox="1"/>
          <p:nvPr/>
        </p:nvSpPr>
        <p:spPr>
          <a:xfrm>
            <a:off x="1370013" y="1676400"/>
            <a:ext cx="9448800" cy="3508653"/>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onstantia (Body)"/>
                <a:ea typeface="Cambria" panose="02040503050406030204" pitchFamily="18" charset="0"/>
              </a:rPr>
              <a:t>B</a:t>
            </a:r>
            <a:r>
              <a:rPr lang="en-US" sz="2400" cap="none" dirty="0" smtClean="0">
                <a:latin typeface="Constantia (Body)"/>
                <a:ea typeface="Cambria" panose="02040503050406030204" pitchFamily="18" charset="0"/>
              </a:rPr>
              <a:t>enefits of </a:t>
            </a:r>
            <a:r>
              <a:rPr lang="en-US" sz="2400" cap="none" dirty="0">
                <a:latin typeface="Constantia (Body)"/>
                <a:ea typeface="Cambria" panose="02040503050406030204" pitchFamily="18" charset="0"/>
              </a:rPr>
              <a:t>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a:t>
            </a:r>
            <a:r>
              <a:rPr lang="en-US" sz="2000" cap="none" dirty="0" smtClean="0">
                <a:latin typeface="Constantia (Body)"/>
                <a:ea typeface="Cambria" panose="02040503050406030204" pitchFamily="18" charset="0"/>
              </a:rPr>
              <a:t>high if they were satisfied with the previous service</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a:t>
            </a:r>
            <a:r>
              <a:rPr lang="en-US" sz="2000" cap="none" dirty="0" smtClean="0">
                <a:latin typeface="Constantia (Body)"/>
                <a:ea typeface="Cambria" panose="02040503050406030204" pitchFamily="18" charset="0"/>
              </a:rPr>
              <a:t>less</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dirty="0" smtClean="0">
                <a:latin typeface="Constantia (Body)"/>
                <a:ea typeface="Cambria" panose="02040503050406030204" pitchFamily="18" charset="0"/>
              </a:rPr>
              <a:t>Attracting a new customer is expensive and hassle given the current market competition where old customers can be retained with minimal efforts</a:t>
            </a:r>
            <a:endParaRPr lang="en-US" sz="2000" dirty="0">
              <a:latin typeface="Constantia (Body)"/>
              <a:ea typeface="Cambria" panose="02040503050406030204" pitchFamily="18" charset="0"/>
            </a:endParaRP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6A5ABA6-AA03-4D98-9028-1DCF4F7A05C3}"/>
              </a:ext>
            </a:extLst>
          </p:cNvPr>
          <p:cNvSpPr txBox="1"/>
          <p:nvPr/>
        </p:nvSpPr>
        <p:spPr>
          <a:xfrm>
            <a:off x="1370013" y="1676401"/>
            <a:ext cx="9220200" cy="3200876"/>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r>
              <a:rPr lang="en-US" sz="2000" cap="none" dirty="0" smtClean="0">
                <a:latin typeface="Constantia (Body)"/>
                <a:ea typeface="Cambria" panose="02040503050406030204" pitchFamily="18" charset="0"/>
              </a:rPr>
              <a:t>.</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Use technology to manage and analyze customer feedback, and </a:t>
            </a:r>
            <a:r>
              <a:rPr lang="en-US" sz="2000" dirty="0" smtClean="0">
                <a:latin typeface="Constantia (Body)"/>
                <a:ea typeface="Cambria" panose="02040503050406030204" pitchFamily="18" charset="0"/>
              </a:rPr>
              <a:t>ensure the </a:t>
            </a:r>
            <a:r>
              <a:rPr lang="en-US" sz="2000" dirty="0">
                <a:latin typeface="Constantia (Body)"/>
                <a:ea typeface="Cambria" panose="02040503050406030204" pitchFamily="18" charset="0"/>
              </a:rPr>
              <a:t>right people hear it</a:t>
            </a:r>
            <a:r>
              <a:rPr lang="en-US" sz="2000" dirty="0" smtClean="0">
                <a:latin typeface="Constantia (Body)"/>
                <a:ea typeface="Cambria" panose="02040503050406030204" pitchFamily="18" charset="0"/>
              </a:rPr>
              <a:t>.</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Immediately address customers’ complaints and concerns.</a:t>
            </a:r>
          </a:p>
          <a:p>
            <a:pPr marL="800100" lvl="1" indent="-342900">
              <a:buFont typeface="Wingdings" panose="05000000000000000000" pitchFamily="2" charset="2"/>
              <a:buChar char="ü"/>
            </a:pPr>
            <a:r>
              <a:rPr lang="en-US" sz="2000" cap="none" dirty="0" smtClean="0">
                <a:latin typeface="Constantia (Body)"/>
                <a:ea typeface="Cambria" panose="02040503050406030204" pitchFamily="18" charset="0"/>
              </a:rPr>
              <a:t>Take </a:t>
            </a:r>
            <a:r>
              <a:rPr lang="en-US" sz="2000" cap="none" dirty="0">
                <a:latin typeface="Constantia (Body)"/>
                <a:ea typeface="Cambria" panose="02040503050406030204" pitchFamily="18" charset="0"/>
              </a:rPr>
              <a:t>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4FA3B9-D4BC-4880-84D5-915B6FA942BB}"/>
              </a:ext>
            </a:extLst>
          </p:cNvPr>
          <p:cNvSpPr txBox="1"/>
          <p:nvPr/>
        </p:nvSpPr>
        <p:spPr>
          <a:xfrm>
            <a:off x="1141412" y="1520787"/>
            <a:ext cx="9982200" cy="3508653"/>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smtClean="0">
                <a:latin typeface="Constantia (Body)"/>
                <a:ea typeface="Cambria" panose="02040503050406030204" pitchFamily="18" charset="0"/>
              </a:rPr>
              <a:t>Exceeding </a:t>
            </a:r>
            <a:r>
              <a:rPr lang="en-US" sz="2000" cap="none" dirty="0">
                <a:latin typeface="Constantia (Body)"/>
                <a:ea typeface="Cambria" panose="02040503050406030204" pitchFamily="18" charset="0"/>
              </a:rPr>
              <a:t>customer </a:t>
            </a:r>
            <a:r>
              <a:rPr lang="en-US" sz="2000" cap="none" dirty="0" smtClean="0">
                <a:latin typeface="Constantia (Body)"/>
                <a:ea typeface="Cambria" panose="02040503050406030204" pitchFamily="18" charset="0"/>
              </a:rPr>
              <a:t>expectations.by continuously monitoring and acting.</a:t>
            </a:r>
            <a:endParaRPr lang="en-US" sz="2000" cap="none"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3"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3" y="899468"/>
            <a:ext cx="9372600" cy="5494020"/>
          </a:xfrm>
          <a:prstGeom prst="rect">
            <a:avLst/>
          </a:prstGeom>
        </p:spPr>
      </p:pic>
      <p:sp>
        <p:nvSpPr>
          <p:cNvPr id="4" name="TextBox 3">
            <a:extLst>
              <a:ext uri="{FF2B5EF4-FFF2-40B4-BE49-F238E27FC236}">
                <a16:creationId xmlns:a16="http://schemas.microsoft.com/office/drawing/2014/main" xmlns="" id="{850E6C92-8E4C-4183-BAB3-A4B2A477DB2C}"/>
              </a:ext>
            </a:extLst>
          </p:cNvPr>
          <p:cNvSpPr txBox="1"/>
          <p:nvPr/>
        </p:nvSpPr>
        <p:spPr>
          <a:xfrm flipH="1">
            <a:off x="1077251" y="530877"/>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xmlns="" id="{0EBF189C-950B-4A75-95EF-4B52A041292F}"/>
              </a:ext>
            </a:extLst>
          </p:cNvPr>
          <p:cNvSpPr>
            <a:spLocks noGrp="1"/>
          </p:cNvSpPr>
          <p:nvPr>
            <p:ph idx="1"/>
          </p:nvPr>
        </p:nvSpPr>
        <p:spPr/>
        <p:txBody>
          <a:bodyPr>
            <a:normAutofit fontScale="92500"/>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0" indent="0"/>
            <a:endParaRPr lang="en-IN" sz="2800" dirty="0"/>
          </a:p>
          <a:p>
            <a:pPr marL="342900" indent="-342900">
              <a:buFont typeface="Wingdings" panose="05000000000000000000" pitchFamily="2" charset="2"/>
              <a:buChar char="Ø"/>
            </a:pPr>
            <a:r>
              <a:rPr lang="en-IN" sz="2400" dirty="0"/>
              <a:t>Using the model </a:t>
            </a:r>
            <a:r>
              <a:rPr lang="en-IN" sz="2400" dirty="0" smtClean="0"/>
              <a:t>we need to determine </a:t>
            </a:r>
            <a:r>
              <a:rPr lang="en-IN" sz="2400" dirty="0"/>
              <a:t>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ED80E12-3BE9-4746-820E-FFB249F467F2}">
  <ds:schemaRefs>
    <ds:schemaRef ds:uri="http://purl.org/dc/terms/"/>
    <ds:schemaRef ds:uri="http://schemas.openxmlformats.org/package/2006/metadata/core-properties"/>
    <ds:schemaRef ds:uri="http://schemas.microsoft.com/office/2006/documentManagement/types"/>
    <ds:schemaRef ds:uri="http://purl.org/dc/dcmitype/"/>
    <ds:schemaRef ds:uri="4873beb7-5857-4685-be1f-d57550cc96cc"/>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Angles</Template>
  <TotalTime>316</TotalTime>
  <Words>1841</Words>
  <Application>Microsoft Office PowerPoint</Application>
  <PresentationFormat>Custom</PresentationFormat>
  <Paragraphs>190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Angles</vt:lpstr>
      <vt:lpstr>Customer Retention Case Study Presentation</vt:lpstr>
      <vt:lpstr>To do list:</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 Amazon.com</vt:lpstr>
      <vt:lpstr>Flipkart.com</vt:lpstr>
      <vt:lpstr>Myntra.com</vt:lpstr>
      <vt:lpstr>Paytm.com</vt:lpstr>
      <vt:lpstr>Snapdeal.com</vt:lpstr>
      <vt:lpstr>Next steps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HP</cp:lastModifiedBy>
  <cp:revision>38</cp:revision>
  <dcterms:created xsi:type="dcterms:W3CDTF">2021-09-16T06:05:54Z</dcterms:created>
  <dcterms:modified xsi:type="dcterms:W3CDTF">2022-04-07T15:11:53Z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